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257" r:id="rId3"/>
    <p:sldId id="282" r:id="rId4"/>
    <p:sldId id="259" r:id="rId5"/>
    <p:sldId id="287" r:id="rId6"/>
    <p:sldId id="288" r:id="rId7"/>
    <p:sldId id="278" r:id="rId8"/>
    <p:sldId id="273" r:id="rId9"/>
    <p:sldId id="262" r:id="rId10"/>
    <p:sldId id="281" r:id="rId11"/>
    <p:sldId id="279" r:id="rId12"/>
    <p:sldId id="284" r:id="rId13"/>
    <p:sldId id="285" r:id="rId14"/>
    <p:sldId id="286" r:id="rId15"/>
    <p:sldId id="280" r:id="rId16"/>
    <p:sldId id="277" r:id="rId17"/>
    <p:sldId id="289" r:id="rId18"/>
    <p:sldId id="27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6"/>
  </p:normalViewPr>
  <p:slideViewPr>
    <p:cSldViewPr snapToGrid="0">
      <p:cViewPr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6D9BD954-16FD-FB57-C6A4-EB5D3F15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0F3489E1-7724-611B-4E81-BEA0792A2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D0D8B4C3-8B92-E26F-E1AC-2161B8338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08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5F81AA1-D470-94B2-DBAC-B3997B8A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BF3C5CFF-BD30-3A5C-BD37-8285A5CF2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D3D9FE95-01C0-4EF5-0973-1DCBDDB3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50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hasA9/preventive-health-risk-analyz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512.14278?utm_source=chatgpt.com" TargetMode="External"/><Relationship Id="rId4" Type="http://schemas.openxmlformats.org/officeDocument/2006/relationships/hyperlink" Target="https://bmcmedinformdecismak.biomedcentral.com/articles/10.1186/s12911-025-02864-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158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730" y="3903663"/>
            <a:ext cx="10515600" cy="1500187"/>
          </a:xfrm>
        </p:spPr>
        <p:txBody>
          <a:bodyPr/>
          <a:lstStyle/>
          <a:p>
            <a:pPr algn="ctr"/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537590" y="323239"/>
            <a:ext cx="5908929" cy="4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 Used </a:t>
            </a:r>
            <a:endParaRPr lang="en-US" sz="2400" b="1" i="0" u="none" strike="noStrike" cap="none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335796" y="855632"/>
            <a:ext cx="882396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Agent</a:t>
            </a:r>
            <a:r>
              <a:rPr lang="en-US" sz="1600" dirty="0"/>
              <a:t> – Orchestrates the AI workflow for risk analysis, classification, and response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Chat Input</a:t>
            </a:r>
            <a:r>
              <a:rPr lang="en-US" sz="1600" dirty="0"/>
              <a:t> – Collects structured and unstructured user health inputs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Chat Output</a:t>
            </a:r>
            <a:r>
              <a:rPr lang="en-US" sz="1600" dirty="0"/>
              <a:t> – Delivers explainable risk insights and preventive recommendations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IBM AI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IBM Granite Model</a:t>
            </a:r>
            <a:r>
              <a:rPr lang="en-US" sz="1600" dirty="0"/>
              <a:t> (e.g., ibm-granite-3-2-8b)</a:t>
            </a:r>
            <a:br>
              <a:rPr lang="en-US" sz="1600" dirty="0"/>
            </a:br>
            <a:r>
              <a:rPr lang="en-US" sz="1600" dirty="0"/>
              <a:t>Used for natural language understanding, explainable reasoning, and personalized preventive guidance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IBM watsonx.ai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Hosts and manages AI models securely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Supports inference, prompt engineering, and responsible AI features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Retrieval-Augmented Generation (RAG)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Retrieves trusted medical knowledge from verified health documents like </a:t>
            </a:r>
            <a:r>
              <a:rPr lang="en-US" sz="1600" b="1" dirty="0"/>
              <a:t>WHO and government </a:t>
            </a:r>
            <a:r>
              <a:rPr lang="en-US" sz="1600" b="1"/>
              <a:t>health portals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Ensures evidence-based, up-to-date, and reliable AI responses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IBM Cloud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Secure deployment and data handling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Scalable infrastructure for real-time health risk assessment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IN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838779" y="200739"/>
            <a:ext cx="4684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1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ADD5F-E378-CCAF-A72C-D73F693A4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8" t="14664"/>
          <a:stretch>
            <a:fillRect/>
          </a:stretch>
        </p:blipFill>
        <p:spPr>
          <a:xfrm>
            <a:off x="513708" y="804964"/>
            <a:ext cx="10962525" cy="50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1065320" y="138955"/>
            <a:ext cx="5466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7E569-A8DB-5515-F85D-65E704E4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321"/>
          <a:stretch>
            <a:fillRect/>
          </a:stretch>
        </p:blipFill>
        <p:spPr>
          <a:xfrm>
            <a:off x="470898" y="910672"/>
            <a:ext cx="11250203" cy="50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Output Screenshot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9A63D-4DD9-8F38-10DA-D70851E1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51" t="18992" r="26823" b="1563"/>
          <a:stretch>
            <a:fillRect/>
          </a:stretch>
        </p:blipFill>
        <p:spPr>
          <a:xfrm>
            <a:off x="472610" y="809090"/>
            <a:ext cx="10664577" cy="52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5838F091-0014-6AB2-D2EE-81C735D1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D04B6-7646-B3BF-9A84-684A467FADAB}"/>
              </a:ext>
            </a:extLst>
          </p:cNvPr>
          <p:cNvSpPr txBox="1"/>
          <p:nvPr/>
        </p:nvSpPr>
        <p:spPr>
          <a:xfrm>
            <a:off x="1219779" y="200739"/>
            <a:ext cx="4622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Outut</a:t>
            </a:r>
            <a:r>
              <a:rPr lang="en-US" sz="2400" b="1" dirty="0"/>
              <a:t> Screenshot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14CEB-36A0-2FF5-7F53-C10C910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0A23-F4E0-FA00-0168-72518095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1" t="16637" r="26854" b="2083"/>
          <a:stretch>
            <a:fillRect/>
          </a:stretch>
        </p:blipFill>
        <p:spPr>
          <a:xfrm>
            <a:off x="1736332" y="863913"/>
            <a:ext cx="7582329" cy="52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335797" y="277940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B888011B-E4AC-77DB-4A60-BE2C891C49F5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91F05971-9256-10B5-6575-4E7C679C6DAA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F1C3EBC2-438F-C150-9ABF-F14321C2CC5C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DA9927-4687-9264-94B9-7B1105CA0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97" y="1516510"/>
            <a:ext cx="10904131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Disease Modeling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AI models to forecast specific chronic conditions such as diabetes, cardiac risk, and hypertension using longitudinal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Wearable &amp; IoT Integration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smartwatches, fitness bands, and IoT health sensors for continuous, real-time risk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Population Health Dashboards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healthcare providers and governments to view anonymized, region-wise health risk trends for preventive campaigns.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&amp; Voice-Based Access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regional languages and voice assistants to improve accessibility in rural and underserved communities.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Clinical System Integration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 with hospital EMR/EHR systems for seamless preventive screening and follow-up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Responsible AI Governance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audit trails, bias monitoring, and compliance dashboards aligned with global healthcare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 &amp; Insurance Adoption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the platform for corporate wellness programs and health insurance risk prevention models.</a:t>
            </a: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15507A2F-9304-7475-5C74-2BAA93879CFE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https://github.com/yashasA9/preventive-health-risk-analyzer</a:t>
            </a: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FF042814-8077-DBD5-E8B6-E0D870CADB86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6A2761AF-8A54-98F2-52C2-794D9BA61C92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FECD098C-4ECF-993B-66E2-9989F83F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7BDA5ADF-C9A0-CA5D-844A-6AC3872A0D8C}"/>
              </a:ext>
            </a:extLst>
          </p:cNvPr>
          <p:cNvSpPr/>
          <p:nvPr/>
        </p:nvSpPr>
        <p:spPr>
          <a:xfrm>
            <a:off x="448162" y="759776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142"/>
              </a:lnSpc>
            </a:pPr>
            <a:r>
              <a:rPr lang="en-US" sz="3500" b="1" dirty="0">
                <a:solidFill>
                  <a:srgbClr val="051D3A"/>
                </a:solidFill>
                <a:latin typeface="Times New Roman"/>
                <a:cs typeface="Times New Roman"/>
                <a:sym typeface="Times New Roman"/>
              </a:rPr>
              <a:t>References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0EC5B-78FF-4D99-1A49-A2DD6DB4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DC29C1F0-D812-2BDD-DBEF-90228179A5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5796" y="1439915"/>
            <a:ext cx="1122263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Risk Assessment Tools — BMC Medical Informatics and Decision Making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https://bmcmedinformdecismak.biomedcentral.com/articles/10.1186/s12911-025-02864-5</a:t>
            </a:r>
            <a:endParaRPr kumimoji="0" lang="en-US" altLang="en-US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Responsible AI in Public Health — WHO News Release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https://www.who.int/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/news/.../responsible-ai-use-can-advance-risk-communication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WHO AI Regulation Considerations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https://www.who.int/news/.../who-outlines-considerations-for-regulation-of-artificial-intelligence-for-health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 in AI Health Advice (TAIGHA Study) 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https://arxiv.org/abs/2512.14278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5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525524" y="429046"/>
            <a:ext cx="7301728" cy="2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</a:t>
            </a:r>
            <a:r>
              <a:rPr lang="en-US" sz="3500" b="1" i="0" u="none" strike="noStrike" cap="none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team:APEX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525524" y="924766"/>
            <a:ext cx="7426406" cy="4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32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3683657152"/>
              </p:ext>
            </p:extLst>
          </p:nvPr>
        </p:nvGraphicFramePr>
        <p:xfrm>
          <a:off x="1950110" y="1609501"/>
          <a:ext cx="7183616" cy="4639809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1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7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TEAM MEMBER NAME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Recent Passport Photo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[WhatsApp]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Yashas A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yash8narayan@gmail.com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9900820229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1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Shreyas B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shreyasb414@gmail.com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9901181721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2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Deepthi A Kumar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deepthik741@gmail.com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7760479859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17AC7-C3B2-91C6-D277-597B9261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36" y="2568265"/>
            <a:ext cx="693786" cy="860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F9957-0A8D-9446-92D8-89D79859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64" y="4959897"/>
            <a:ext cx="941731" cy="122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DE98E-0A62-E82A-6AB8-C7FF9919A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64" y="3559723"/>
            <a:ext cx="1175162" cy="1224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35797" y="1137350"/>
            <a:ext cx="99112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Heathcare</a:t>
            </a:r>
            <a:r>
              <a:rPr lang="en-US" sz="1600" b="1" dirty="0"/>
              <a:t> : AI-Based Preventive Health Risk Assessment System</a:t>
            </a:r>
          </a:p>
          <a:p>
            <a:r>
              <a:rPr lang="en-US" sz="1600" b="1" dirty="0"/>
              <a:t>The Challenge</a:t>
            </a:r>
          </a:p>
          <a:p>
            <a:r>
              <a:rPr lang="en-US" sz="1600" dirty="0"/>
              <a:t>Preventive healthcare can be overwhelming, as individuals often struggle with:</a:t>
            </a:r>
          </a:p>
          <a:p>
            <a:r>
              <a:rPr lang="en-US" sz="1600" b="1" dirty="0"/>
              <a:t>Information gaps</a:t>
            </a:r>
            <a:r>
              <a:rPr lang="en-US" sz="1600" dirty="0"/>
              <a:t> – Health data such as medical history, lifestyle habits, and basic vitals are scattered and not analyzed together.</a:t>
            </a:r>
          </a:p>
          <a:p>
            <a:r>
              <a:rPr lang="en-US" sz="1600" b="1" dirty="0"/>
              <a:t>Personalization gaps</a:t>
            </a:r>
            <a:r>
              <a:rPr lang="en-US" sz="1600" dirty="0"/>
              <a:t> – Generic health advice does not reflect individual age, BMI, habits, or risk profiles.</a:t>
            </a:r>
          </a:p>
          <a:p>
            <a:r>
              <a:rPr lang="en-US" sz="1600" b="1" dirty="0"/>
              <a:t>Unreliable sources</a:t>
            </a:r>
            <a:r>
              <a:rPr lang="en-US" sz="1600" dirty="0"/>
              <a:t> – Users encounter inconsistent or non-verified health information instead of evidence-based guidelines.</a:t>
            </a:r>
          </a:p>
          <a:p>
            <a:r>
              <a:rPr lang="en-US" sz="1600" b="1" dirty="0"/>
              <a:t>Dynamic health conditions</a:t>
            </a:r>
            <a:r>
              <a:rPr lang="en-US" sz="1600" dirty="0"/>
              <a:t> – Risk factors change continuously due to stress, diet, activity levels, and environment.</a:t>
            </a:r>
          </a:p>
          <a:p>
            <a:r>
              <a:rPr lang="en-US" sz="1600" b="1" dirty="0"/>
              <a:t>Lack of intelligent assistance</a:t>
            </a:r>
            <a:r>
              <a:rPr lang="en-US" sz="1600" dirty="0"/>
              <a:t> – Without an explainable, trustworthy AI system, users cannot clearly understand their risk factors or preventive actions.</a:t>
            </a:r>
          </a:p>
          <a:p>
            <a:endParaRPr lang="en-US" sz="1600" dirty="0"/>
          </a:p>
          <a:p>
            <a:r>
              <a:rPr lang="en-US" sz="1600" b="1" dirty="0"/>
              <a:t>Without a reliable, IBM-powered and </a:t>
            </a:r>
            <a:r>
              <a:rPr lang="en-US" sz="1600" b="1" dirty="0" err="1"/>
              <a:t>Langflow</a:t>
            </a:r>
            <a:r>
              <a:rPr lang="en-US" sz="1600" b="1" dirty="0"/>
              <a:t>-based AI assistant, individuals spend time managing health reactively and still make suboptimal choices, leading to delayed risk detection, higher healthcare costs, poor lifestyle decisions, and reduced long-term well-being.</a:t>
            </a:r>
            <a:endParaRPr lang="en-US" sz="1600" dirty="0"/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250252" y="340017"/>
            <a:ext cx="32268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Problem statement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245983" y="997844"/>
            <a:ext cx="102687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propose a </a:t>
            </a:r>
            <a:r>
              <a:rPr lang="en-US" sz="1600" b="1" dirty="0"/>
              <a:t>secure, explainable, and evidence-driven AI system</a:t>
            </a:r>
            <a:r>
              <a:rPr lang="en-US" sz="1600" dirty="0"/>
              <a:t> that enables proactive healthcare by predicting potential health risks and delivering personalized, preventive guidance before symptoms appear.</a:t>
            </a:r>
          </a:p>
          <a:p>
            <a:r>
              <a:rPr lang="en-US" sz="1600" b="1" dirty="0"/>
              <a:t>Solution Overview</a:t>
            </a:r>
          </a:p>
          <a:p>
            <a:r>
              <a:rPr lang="en-US" sz="1600" dirty="0"/>
              <a:t>The system is designed as a </a:t>
            </a:r>
            <a:r>
              <a:rPr lang="en-US" sz="1600" b="1" dirty="0"/>
              <a:t>modular AI pipeline using </a:t>
            </a:r>
            <a:r>
              <a:rPr lang="en-US" sz="1600" b="1" dirty="0" err="1"/>
              <a:t>Langflow</a:t>
            </a:r>
            <a:r>
              <a:rPr lang="en-US" sz="1600" dirty="0"/>
              <a:t>, integrated with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services</a:t>
            </a:r>
            <a:r>
              <a:rPr lang="en-US" sz="1600" dirty="0"/>
              <a:t>, and operates in four intelligent layers:</a:t>
            </a:r>
          </a:p>
          <a:p>
            <a:r>
              <a:rPr lang="en-US" sz="1600" b="1" dirty="0"/>
              <a:t>1. Data Intake &amp; Normalization</a:t>
            </a:r>
          </a:p>
          <a:p>
            <a:r>
              <a:rPr lang="en-US" sz="1600" dirty="0"/>
              <a:t>Users provide basic health inputs such as age, BMI, lifestyle habits, and vitals.</a:t>
            </a:r>
            <a:br>
              <a:rPr lang="en-US" sz="1600" dirty="0"/>
            </a:br>
            <a:r>
              <a:rPr lang="en-US" sz="1600" dirty="0"/>
              <a:t>IBM services ensure </a:t>
            </a:r>
            <a:r>
              <a:rPr lang="en-US" sz="1600" b="1" dirty="0"/>
              <a:t>secure data handling, preprocessing, and standardization</a:t>
            </a:r>
            <a:r>
              <a:rPr lang="en-US" sz="1600" dirty="0"/>
              <a:t> for reliable AI analysis.</a:t>
            </a:r>
          </a:p>
          <a:p>
            <a:r>
              <a:rPr lang="en-US" sz="1600" b="1" dirty="0"/>
              <a:t>2. Explainable Risk Analysis (Model 1)</a:t>
            </a:r>
          </a:p>
          <a:p>
            <a:r>
              <a:rPr lang="en-US" sz="1600" dirty="0"/>
              <a:t>An AI Risk Analyzer identifies key health risk factors and generates </a:t>
            </a:r>
            <a:r>
              <a:rPr lang="en-US" sz="1600" b="1" dirty="0"/>
              <a:t>transparent, interpretable insights</a:t>
            </a:r>
            <a:r>
              <a:rPr lang="en-US" sz="1600" dirty="0"/>
              <a:t> instead of black-box predictions.</a:t>
            </a:r>
          </a:p>
          <a:p>
            <a:r>
              <a:rPr lang="en-US" sz="1600" b="1" dirty="0"/>
              <a:t>3. Risk Classification &amp; Preventive Intelligence (Model 2)</a:t>
            </a:r>
          </a:p>
          <a:p>
            <a:r>
              <a:rPr lang="en-US" sz="1600" dirty="0"/>
              <a:t>A Risk Classifier categorizes users into </a:t>
            </a:r>
            <a:r>
              <a:rPr lang="en-US" sz="1600" b="1" dirty="0"/>
              <a:t>Low, Medium, or High risk levels</a:t>
            </a:r>
            <a:r>
              <a:rPr lang="en-US" sz="1600" dirty="0"/>
              <a:t> and attaches </a:t>
            </a:r>
            <a:r>
              <a:rPr lang="en-US" sz="1600" b="1" dirty="0"/>
              <a:t>personalized preventive guidelines</a:t>
            </a:r>
            <a:r>
              <a:rPr lang="en-US" sz="1600" dirty="0"/>
              <a:t> such as lifestyle changes, screening reminders, and wellness actions.</a:t>
            </a:r>
          </a:p>
          <a:p>
            <a:r>
              <a:rPr lang="en-US" sz="1600" b="1" dirty="0"/>
              <a:t>4. RAG-Based Evidence Assistant (</a:t>
            </a:r>
            <a:r>
              <a:rPr lang="en-US" sz="1600" b="1" dirty="0" err="1"/>
              <a:t>Langflow</a:t>
            </a:r>
            <a:r>
              <a:rPr lang="en-US" sz="1600" b="1" dirty="0"/>
              <a:t>)</a:t>
            </a:r>
          </a:p>
          <a:p>
            <a:r>
              <a:rPr lang="en-US" sz="1600" dirty="0"/>
              <a:t>A </a:t>
            </a:r>
            <a:r>
              <a:rPr lang="en-US" sz="1600" b="1" dirty="0"/>
              <a:t>Retrieval-Augmented Generation (RAG)</a:t>
            </a:r>
            <a:r>
              <a:rPr lang="en-US" sz="1600" dirty="0"/>
              <a:t> module retrieves and grounds responses in verified health documents like </a:t>
            </a:r>
            <a:r>
              <a:rPr lang="en-US" sz="1600" b="1" dirty="0"/>
              <a:t>WHO guidelines and government health portals</a:t>
            </a:r>
            <a:r>
              <a:rPr lang="en-US" sz="1600" dirty="0"/>
              <a:t> to answer user questions with </a:t>
            </a:r>
            <a:r>
              <a:rPr lang="en-US" sz="1600" b="1" dirty="0"/>
              <a:t>verified, up-to-date, and trustworthy responses and reduces hallucination</a:t>
            </a:r>
            <a:r>
              <a:rPr lang="en-US" sz="1600" dirty="0"/>
              <a:t>.</a:t>
            </a:r>
          </a:p>
          <a:p>
            <a:r>
              <a:rPr lang="en-US" sz="1600" b="1" dirty="0"/>
              <a:t>5. Designed for secure, scalable deployment on IBM Cloud using modular AI workflows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245983" y="235265"/>
            <a:ext cx="45391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Proposed solution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324894" y="1302004"/>
            <a:ext cx="1026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AI-Based Preventive Health Risk Assessment System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healthcare systems operate in a </a:t>
            </a:r>
            <a:r>
              <a:rPr lang="en-US" sz="1600" b="1" dirty="0"/>
              <a:t>reactive mode</a:t>
            </a:r>
            <a:r>
              <a:rPr lang="en-US" sz="1600" dirty="0"/>
              <a:t>, identifying diseases only after symptoms appear, increasing treatment cost and health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Health data such as medical history, lifestyle patterns, and basic vitals remain </a:t>
            </a:r>
            <a:r>
              <a:rPr lang="en-US" sz="1600" b="1" dirty="0"/>
              <a:t>fragmented and underutilized</a:t>
            </a:r>
            <a:r>
              <a:rPr lang="en-US" sz="1600" dirty="0"/>
              <a:t> instead of being analyzed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lack access to </a:t>
            </a:r>
            <a:r>
              <a:rPr lang="en-US" sz="1600" b="1" dirty="0"/>
              <a:t>personalized, explainable, and trustworthy AI-driven health insights</a:t>
            </a:r>
            <a:r>
              <a:rPr lang="en-US" sz="1600" dirty="0"/>
              <a:t> for early risk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a growing demand for </a:t>
            </a:r>
            <a:r>
              <a:rPr lang="en-US" sz="1600" b="1" dirty="0"/>
              <a:t>responsible AI systems</a:t>
            </a:r>
            <a:r>
              <a:rPr lang="en-US" sz="1600" dirty="0"/>
              <a:t> that provide </a:t>
            </a:r>
            <a:r>
              <a:rPr lang="en-US" sz="1600" b="1" dirty="0"/>
              <a:t>evidence-based, non-diagnostic, and ethically governed health guidance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b="1" dirty="0"/>
              <a:t>-based solution</a:t>
            </a:r>
            <a:r>
              <a:rPr lang="en-US" sz="1600" dirty="0"/>
              <a:t> is needed to deliver </a:t>
            </a:r>
            <a:r>
              <a:rPr lang="en-US" sz="1600" b="1" dirty="0"/>
              <a:t>secure, scalable, and proactive preventive healthcare</a:t>
            </a:r>
            <a:r>
              <a:rPr lang="en-US" sz="1600" dirty="0"/>
              <a:t> for large and diverse populations.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The project is needed to shift healthcare from reactive treatment to </a:t>
            </a:r>
            <a:r>
              <a:rPr lang="en-US" sz="1600" b="1" dirty="0"/>
              <a:t>secure, explainable, and AI-driven preventive risk assessment</a:t>
            </a:r>
            <a:r>
              <a:rPr lang="en-US" sz="1600" dirty="0"/>
              <a:t> using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dirty="0"/>
              <a:t>.</a:t>
            </a:r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324894" y="637956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Need of project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212508" y="1265792"/>
            <a:ext cx="102687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Primary End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General Public / Individuals</a:t>
            </a:r>
            <a:br>
              <a:rPr lang="en-US" sz="1600" dirty="0"/>
            </a:br>
            <a:r>
              <a:rPr lang="en-US" sz="1600" dirty="0"/>
              <a:t>People who want early awareness of potential health risks and personalized preventive guidance for better lifestyle and wellness management.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At-Risk Population Groups</a:t>
            </a:r>
            <a:br>
              <a:rPr lang="en-US" sz="1600" dirty="0"/>
            </a:br>
            <a:r>
              <a:rPr lang="en-US" sz="1600" dirty="0"/>
              <a:t>Users with lifestyle-related risks (stress, obesity, inactivity, family history) who benefit from early risk screening and preventive recommendations.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Secondary End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Healthcare Providers &amp; Clinics</a:t>
            </a:r>
            <a:br>
              <a:rPr lang="en-US" sz="1600" dirty="0"/>
            </a:br>
            <a:r>
              <a:rPr lang="en-US" sz="1600" dirty="0"/>
              <a:t>To identify high-risk individuals early and prioritize preventive care, screenings, and follow-ups.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Public Health Organizations / NGOs</a:t>
            </a:r>
            <a:br>
              <a:rPr lang="en-US" sz="1600" dirty="0"/>
            </a:br>
            <a:r>
              <a:rPr lang="en-US" sz="1600" dirty="0"/>
              <a:t>For large-scale health risk awareness, preventive campaigns, and population-level health monitoring.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Corporate Wellness Programs</a:t>
            </a:r>
            <a:br>
              <a:rPr lang="en-US" sz="1600" dirty="0"/>
            </a:br>
            <a:r>
              <a:rPr lang="en-US" sz="1600" dirty="0"/>
              <a:t>Companies to promote employee health, reduce absenteeism, and improve long-term productivity.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Technology &amp; Platform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Developers &amp; Researchers</a:t>
            </a:r>
            <a:br>
              <a:rPr lang="en-US" sz="1600" dirty="0"/>
            </a:br>
            <a:r>
              <a:rPr lang="en-US" sz="1600" dirty="0"/>
              <a:t>To extend, customize, and improve AI pipelines using </a:t>
            </a:r>
            <a:r>
              <a:rPr lang="en-US" sz="1600" b="1" dirty="0"/>
              <a:t>IBM </a:t>
            </a:r>
            <a:r>
              <a:rPr lang="en-US" sz="1600" b="1" dirty="0" err="1"/>
              <a:t>watsonx</a:t>
            </a:r>
            <a:r>
              <a:rPr lang="en-US" sz="1600" b="1" dirty="0"/>
              <a:t> and </a:t>
            </a:r>
            <a:r>
              <a:rPr lang="en-US" sz="1600" b="1" dirty="0" err="1"/>
              <a:t>Langflow</a:t>
            </a:r>
            <a:r>
              <a:rPr lang="en-US" sz="1600" b="1" dirty="0"/>
              <a:t> workflows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335797" y="466098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End user of project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335797" y="484632"/>
            <a:ext cx="712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Technology Used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335797" y="1122528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Langflow</a:t>
            </a:r>
            <a:r>
              <a:rPr lang="en-US" sz="1600" b="1" dirty="0"/>
              <a:t> (DataStax)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Agent</a:t>
            </a:r>
            <a:r>
              <a:rPr lang="en-US" sz="1600" dirty="0"/>
              <a:t> – Orchestrates the AI workflow for risk analysis, classification, and response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Chat Input</a:t>
            </a:r>
            <a:r>
              <a:rPr lang="en-US" sz="1600" dirty="0"/>
              <a:t> – Collects structured and unstructured user health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Chat Output</a:t>
            </a:r>
            <a:r>
              <a:rPr lang="en-US" sz="1600" dirty="0"/>
              <a:t> – Delivers explainable risk insights and preventive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IBM AI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IBM Granite Model</a:t>
            </a:r>
            <a:r>
              <a:rPr lang="en-US" sz="1600" dirty="0"/>
              <a:t> (e.g., ibm-granite-3-2-8b)</a:t>
            </a:r>
            <a:br>
              <a:rPr lang="en-US" sz="1600" dirty="0"/>
            </a:br>
            <a:r>
              <a:rPr lang="en-US" sz="1600" dirty="0"/>
              <a:t>Used for natural language understanding, explainable reasoning, and personalized preventive guidance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IBM watsonx.ai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Hosts and manages AI models securely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Supports inference, prompt engineering, and responsible AI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Retrieval-Augmented Generation (RAG)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Retrieves and grounds responses in verified health documents (WHO &amp; government health portals) to reduce hallucination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IBM Cloud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Secure deployment and data handling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Scalable infrastructure for real-time health risk assessment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437888" y="402505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 and Uniqueness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64264" y="15835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FEF4AF-2000-FD6C-F409-96D23401F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97" y="1106522"/>
            <a:ext cx="965068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Langflow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-driven AI pipelines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modular, low-code deployment and rapid scalability across clinics, communities, and wellness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platform combining GenAI, explainable risk scoring, and evidence-based RAG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deliver proactive, personalized preventive healthcare.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 Granite–guarded outputs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bias-aware, responsible, and regulation-aligned health guidance.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Trust-first architecture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retrieves information only from verified sources (WHO and government health portals) to prevent misinformation.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Non-diagnostic, safety-governed AI 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ethical use while empowering early health risk awareness at scale.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/>
        </p:nvSpPr>
        <p:spPr>
          <a:xfrm>
            <a:off x="1003545" y="364352"/>
            <a:ext cx="82078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Technical flow diagram - Architecture</a:t>
            </a:r>
            <a:r>
              <a:rPr lang="en-US" sz="24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blueprint</a:t>
            </a:r>
            <a:endParaRPr lang="en-US" sz="2400"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FC713-5124-1564-3793-646667CFD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69" y="825976"/>
            <a:ext cx="8301993" cy="50578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1368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Yashas A</cp:lastModifiedBy>
  <cp:revision>125</cp:revision>
  <dcterms:created xsi:type="dcterms:W3CDTF">2025-07-08T05:06:56Z</dcterms:created>
  <dcterms:modified xsi:type="dcterms:W3CDTF">2026-02-02T04:28:29Z</dcterms:modified>
</cp:coreProperties>
</file>